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326" r:id="rId5"/>
    <p:sldId id="257" r:id="rId6"/>
    <p:sldId id="325" r:id="rId7"/>
    <p:sldId id="324" r:id="rId8"/>
    <p:sldId id="306" r:id="rId9"/>
    <p:sldId id="307" r:id="rId10"/>
    <p:sldId id="308" r:id="rId11"/>
    <p:sldId id="309" r:id="rId12"/>
    <p:sldId id="344" r:id="rId13"/>
    <p:sldId id="345" r:id="rId14"/>
    <p:sldId id="337" r:id="rId15"/>
    <p:sldId id="273" r:id="rId16"/>
    <p:sldId id="339" r:id="rId17"/>
    <p:sldId id="341" r:id="rId18"/>
    <p:sldId id="332" r:id="rId19"/>
    <p:sldId id="330" r:id="rId20"/>
    <p:sldId id="340" r:id="rId21"/>
    <p:sldId id="333" r:id="rId22"/>
    <p:sldId id="331" r:id="rId23"/>
    <p:sldId id="343" r:id="rId24"/>
    <p:sldId id="342" r:id="rId25"/>
    <p:sldId id="346" r:id="rId26"/>
    <p:sldId id="347" r:id="rId27"/>
    <p:sldId id="335" r:id="rId28"/>
    <p:sldId id="336" r:id="rId29"/>
    <p:sldId id="264" r:id="rId30"/>
    <p:sldId id="266" r:id="rId31"/>
    <p:sldId id="265" r:id="rId32"/>
    <p:sldId id="275" r:id="rId33"/>
    <p:sldId id="276" r:id="rId34"/>
    <p:sldId id="27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7" autoAdjust="0"/>
    <p:restoredTop sz="94660"/>
  </p:normalViewPr>
  <p:slideViewPr>
    <p:cSldViewPr>
      <p:cViewPr>
        <p:scale>
          <a:sx n="60" d="100"/>
          <a:sy n="60" d="100"/>
        </p:scale>
        <p:origin x="-145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9CB47-4754-473A-A4BB-6EA83ECE4783}" type="datetimeFigureOut">
              <a:rPr lang="en-CA" smtClean="0"/>
              <a:pPr/>
              <a:t>13-03-07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B40B-F8C0-431F-A4BC-9C2B0E95184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9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3760F2-A266-4971-A9C5-81E45E8AEA2B}" type="datetimeFigureOut">
              <a:rPr lang="en-CA" smtClean="0"/>
              <a:pPr/>
              <a:t>13-03-07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0CE30-7576-4BEC-BFFA-3C0ED3DEB93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CE30-7576-4BEC-BFFA-3C0ED3DEB93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8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CE30-7576-4BEC-BFFA-3C0ED3DEB93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8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A5ED3F-63B2-497F-9B9C-4AB8B1281B6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69813-356C-4455-948A-DA59986F1408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56E15-59F3-4AC7-91C2-D51BEEA7A0DB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ED3F-63B2-497F-9B9C-4AB8B1281B67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5463-571A-41B8-AE2D-B9514872CC93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F01B-5FE9-487E-89D4-CE60B0885FC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8244-60FB-471E-AF14-3CD49A384B83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1156-269F-450A-A01D-5170F5EAF78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31D-FB3D-4741-AD41-AD69A2E51890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65E5-3C79-4AE6-8918-34192704B4C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CFD4-3C8F-4D2D-9069-184EEB1885CD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EF91-8204-4349-A0AE-8293A1929F8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9813-356C-4455-948A-DA59986F1408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6E15-59F3-4AC7-91C2-D51BEEA7A0DB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5463-571A-41B8-AE2D-B9514872CC93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DF01B-5FE9-487E-89D4-CE60B0885FC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98244-60FB-471E-AF14-3CD49A384B83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21156-269F-450A-A01D-5170F5EAF781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5D31D-FB3D-4741-AD41-AD69A2E51890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65E5-3C79-4AE6-8918-34192704B4C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4EF91-8204-4349-A0AE-8293A1929F8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72B59B5-F993-4C2A-A257-C5B9D330CA82}" type="slidenum">
              <a:rPr lang="en-CA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72B59B5-F993-4C2A-A257-C5B9D330CA82}" type="slidenum">
              <a:rPr lang="en-CA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hyperlink" Target="http://elc60.prn.bc.ca/wp-content/uploads/2012/11/rock-paper-scissors.jpg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go45.sd45.bc.ca/schools/caulfeild/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LBennett@sd43.bc.ca" TargetMode="External"/><Relationship Id="rId4" Type="http://schemas.openxmlformats.org/officeDocument/2006/relationships/hyperlink" Target="mailto:lhill@sd45.bc.ca" TargetMode="External"/><Relationship Id="rId5" Type="http://schemas.openxmlformats.org/officeDocument/2006/relationships/hyperlink" Target="mailto:spetrucci@prn.bc.ca" TargetMode="External"/><Relationship Id="rId6" Type="http://schemas.openxmlformats.org/officeDocument/2006/relationships/hyperlink" Target="mailto:gmitchell@sd61.bc.ca" TargetMode="External"/><Relationship Id="rId7" Type="http://schemas.openxmlformats.org/officeDocument/2006/relationships/hyperlink" Target="mailto:sshields@sd64.bc.ca" TargetMode="External"/><Relationship Id="rId8" Type="http://schemas.openxmlformats.org/officeDocument/2006/relationships/hyperlink" Target="mailto:cathy.elliott@gov.bc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eather.brown@sd6.bc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12968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A Transformation Agenda: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i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</a:rPr>
              <a:t>closer 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look at learning, teaching and supporting educators</a:t>
            </a:r>
            <a:endParaRPr lang="en-CA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9715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Master’s in Educational Leadership Research Conference</a:t>
            </a:r>
          </a:p>
          <a:p>
            <a:pPr algn="ctr"/>
            <a:endParaRPr lang="en-CA" sz="2800" dirty="0" smtClean="0"/>
          </a:p>
          <a:p>
            <a:pPr algn="ctr"/>
            <a:r>
              <a:rPr lang="en-CA" sz="2800" dirty="0" smtClean="0"/>
              <a:t>March 2, 2013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67128" cy="198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8080"/>
                </a:solidFill>
              </a:rPr>
              <a:t>Who are we learning from internationally about small or large scale systems of innovation?</a:t>
            </a:r>
            <a:endParaRPr lang="en-US" sz="28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348880"/>
            <a:ext cx="5184576" cy="3382963"/>
          </a:xfrm>
        </p:spPr>
        <p:txBody>
          <a:bodyPr/>
          <a:lstStyle/>
          <a:p>
            <a:r>
              <a:rPr lang="en-US" dirty="0" smtClean="0"/>
              <a:t>GELP 3.0</a:t>
            </a:r>
          </a:p>
          <a:p>
            <a:r>
              <a:rPr lang="en-US" dirty="0" smtClean="0"/>
              <a:t>Innovation Unit</a:t>
            </a:r>
          </a:p>
          <a:p>
            <a:r>
              <a:rPr lang="en-US" dirty="0" smtClean="0"/>
              <a:t>OECD</a:t>
            </a:r>
          </a:p>
          <a:p>
            <a:r>
              <a:rPr lang="en-US" dirty="0" smtClean="0"/>
              <a:t>Stupski Foundation</a:t>
            </a:r>
          </a:p>
          <a:p>
            <a:r>
              <a:rPr lang="en-US" dirty="0" smtClean="0"/>
              <a:t>Centre for Strategic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137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have we learned from the research?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6491808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pressures provide the impetus for change</a:t>
            </a:r>
          </a:p>
          <a:p>
            <a:r>
              <a:rPr lang="en-US" dirty="0" smtClean="0"/>
              <a:t>It is important to a</a:t>
            </a:r>
            <a:r>
              <a:rPr lang="en-US" sz="2400" dirty="0" smtClean="0"/>
              <a:t>ddress broader and deeper concerns regarding the quality of life, social justice and sustainability</a:t>
            </a:r>
          </a:p>
          <a:p>
            <a:r>
              <a:rPr lang="en-US" sz="2400" dirty="0" smtClean="0"/>
              <a:t>To identify learning skills for a world where technology accelerates every reform</a:t>
            </a:r>
          </a:p>
          <a:p>
            <a:r>
              <a:rPr lang="en-US" sz="2400" dirty="0" smtClean="0"/>
              <a:t>Matching the correct innovation to each stage of the journey</a:t>
            </a:r>
          </a:p>
        </p:txBody>
      </p:sp>
    </p:spTree>
    <p:extLst>
      <p:ext uri="{BB962C8B-B14F-4D97-AF65-F5344CB8AC3E}">
        <p14:creationId xmlns:p14="http://schemas.microsoft.com/office/powerpoint/2010/main" val="8889123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have we learned from the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628800"/>
            <a:ext cx="6419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Critical role of motivation and engagement</a:t>
            </a:r>
          </a:p>
          <a:p>
            <a:r>
              <a:rPr lang="en-US" sz="2400" dirty="0" smtClean="0"/>
              <a:t>Making learning visible</a:t>
            </a:r>
          </a:p>
          <a:p>
            <a:r>
              <a:rPr lang="en-US" sz="2400" dirty="0" smtClean="0"/>
              <a:t>Learning in families and communities</a:t>
            </a:r>
          </a:p>
          <a:p>
            <a:r>
              <a:rPr lang="en-US" sz="2400" dirty="0" smtClean="0"/>
              <a:t>Circular nature of our work as teachers and learners, learners and teachers, researchers and researching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31957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Guiding Questions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1680" y="1772816"/>
            <a:ext cx="7010400" cy="4572000"/>
          </a:xfrm>
        </p:spPr>
        <p:txBody>
          <a:bodyPr/>
          <a:lstStyle/>
          <a:p>
            <a:r>
              <a:rPr lang="en-CA" dirty="0" smtClean="0"/>
              <a:t>What does quality learning look like?</a:t>
            </a:r>
          </a:p>
          <a:p>
            <a:r>
              <a:rPr lang="en-CA" dirty="0" smtClean="0"/>
              <a:t>What does quality teaching look like?</a:t>
            </a:r>
          </a:p>
          <a:p>
            <a:r>
              <a:rPr lang="en-CA" dirty="0" smtClean="0"/>
              <a:t>How are we supporting teaching/learning practices?</a:t>
            </a:r>
          </a:p>
          <a:p>
            <a:r>
              <a:rPr lang="en-CA" dirty="0" smtClean="0"/>
              <a:t>What is emerging?</a:t>
            </a:r>
          </a:p>
          <a:p>
            <a:r>
              <a:rPr lang="en-CA" dirty="0" smtClean="0"/>
              <a:t>What is enduring?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31D-FB3D-4741-AD41-AD69A2E51890}" type="slidenum">
              <a:rPr lang="en-CA" smtClean="0">
                <a:solidFill>
                  <a:srgbClr val="000000"/>
                </a:solidFill>
              </a:rPr>
              <a:pPr/>
              <a:t>13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10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0.tqn.com/d/np/knots/9781593370329_ps_0207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8505">
            <a:off x="4427984" y="980728"/>
            <a:ext cx="1428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331640" y="188640"/>
            <a:ext cx="4176464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5900" b="1" dirty="0" smtClean="0">
                <a:solidFill>
                  <a:schemeClr val="accent1">
                    <a:lumMod val="50000"/>
                  </a:schemeClr>
                </a:solidFill>
              </a:rPr>
              <a:t>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Collaborative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Learner ownership </a:t>
            </a:r>
          </a:p>
          <a:p>
            <a:pPr lvl="1"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	(choice &amp; flexibility)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Engaging, authentic</a:t>
            </a:r>
          </a:p>
          <a:p>
            <a:pPr lvl="1"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	 and real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Broad and </a:t>
            </a:r>
          </a:p>
          <a:p>
            <a:pPr lvl="1"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	interdisciplinary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Open-ended</a:t>
            </a:r>
          </a:p>
          <a:p>
            <a:pPr lvl="1"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Personalized</a:t>
            </a:r>
          </a:p>
          <a:p>
            <a:pPr lvl="1"/>
            <a:endParaRPr lang="en-US" sz="4300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476672"/>
            <a:ext cx="35814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</a:rPr>
              <a:t>Teaching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A changing role of teacher from holder of knowledge to learner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Shift from content to competency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Personalized</a:t>
            </a: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19872" y="4246240"/>
            <a:ext cx="5724128" cy="2611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Support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Supportive social environments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Collective capacity building utilizing the concept of PLC’s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Importance of being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</a:rPr>
              <a:t>responsive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</a:rPr>
              <a:t>Personalized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quality learning looking like?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00808"/>
            <a:ext cx="7010400" cy="4572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/>
              <a:t>Engaging and motivating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Collaborative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Learner ownership (choice &amp; flexibility)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Authentic, purposeful and real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Broad and interdisciplinary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Open-ended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Personalized</a:t>
            </a:r>
            <a:endParaRPr lang="en-US" sz="2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15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781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16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247" y="3809156"/>
            <a:ext cx="3840832" cy="2510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618" y="980728"/>
            <a:ext cx="3432039" cy="21482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8" name="Picture 2" descr="http://elc60.prn.bc.ca/wp-content/uploads/2012/02/EL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258" y="352996"/>
            <a:ext cx="3208016" cy="2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lc60.prn.bc.ca/wp-content/uploads/2012/11/rock-paper-scissors-199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528" y="3367778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042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17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34706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722" y="3789040"/>
            <a:ext cx="35670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aulfeild Elementary School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1" r="34098"/>
          <a:stretch/>
        </p:blipFill>
        <p:spPr bwMode="auto">
          <a:xfrm>
            <a:off x="1565525" y="260648"/>
            <a:ext cx="4666594" cy="1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959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8080"/>
                </a:solidFill>
              </a:rPr>
              <a:t/>
            </a:r>
            <a:br>
              <a:rPr lang="en-US" sz="2800" dirty="0" smtClean="0">
                <a:solidFill>
                  <a:srgbClr val="008080"/>
                </a:solidFill>
              </a:rPr>
            </a:br>
            <a:r>
              <a:rPr lang="en-US" sz="2800" dirty="0" smtClean="0">
                <a:solidFill>
                  <a:srgbClr val="008080"/>
                </a:solidFill>
              </a:rPr>
              <a:t>What is quality teaching looking like?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/>
              <a:t>Engaging and motivating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Collaborative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Learner ownership (choice &amp; flexibility)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Authentic, purposeful and real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Broad and interdisciplinary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Open-ended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Personalized</a:t>
            </a:r>
            <a:endParaRPr lang="en-US" sz="2800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18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5524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Peace River North Farm Project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19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8195" name="Picture 3" descr="C:\Users\ephill193\AppData\Local\Microsoft\Windows\Temporary Internet Files\Content.Outlook\L63K2EFS\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552" y="1153965"/>
            <a:ext cx="5760640" cy="27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phill193\AppData\Local\Microsoft\Windows\Temporary Internet Files\Content.Outlook\L63K2EFS\greenhous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52950"/>
            <a:ext cx="3744416" cy="24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6449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accent1">
                    <a:lumMod val="50000"/>
                  </a:schemeClr>
                </a:solidFill>
              </a:rPr>
              <a:t>Quality Teaching and Learning Initiative</a:t>
            </a:r>
            <a:endParaRPr lang="en-C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35696" y="1457400"/>
            <a:ext cx="7056784" cy="5400600"/>
          </a:xfrm>
        </p:spPr>
        <p:txBody>
          <a:bodyPr numCol="2">
            <a:normAutofit fontScale="55000" lnSpcReduction="20000"/>
          </a:bodyPr>
          <a:lstStyle/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6 (Rocky Mountain</a:t>
            </a: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Heather Brown – teacher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43 (Coquitlam)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Nancy Bennett – principal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45 (West Vancouver)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Liz Hill – principal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60 (Peace River North)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Stephen Petrucci – 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Director of Instruction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61 (Victoria)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Gord Mitchell – vice principal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SD 64 (Gulf Islands)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Shannon Shields –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 vice principal</a:t>
            </a:r>
          </a:p>
          <a:p>
            <a:pPr>
              <a:buNone/>
            </a:pPr>
            <a:endParaRPr lang="en-CA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CA" sz="3500" dirty="0" smtClean="0">
                <a:solidFill>
                  <a:schemeClr val="accent1">
                    <a:lumMod val="50000"/>
                  </a:schemeClr>
                </a:solidFill>
              </a:rPr>
              <a:t>Ministry of Education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Cathy Elliott – </a:t>
            </a:r>
          </a:p>
          <a:p>
            <a:pPr>
              <a:buNone/>
            </a:pPr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Quality Teaching &amp; Learning Initiative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20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010400" cy="838200"/>
          </a:xfrm>
        </p:spPr>
        <p:txBody>
          <a:bodyPr/>
          <a:lstStyle/>
          <a:p>
            <a:r>
              <a:rPr lang="en-CA" dirty="0" smtClean="0"/>
              <a:t>Inquiry Model from Victoria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49015" cy="44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3245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are we supporting teaching and learning practices?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0"/>
            <a:ext cx="7010400" cy="4572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/>
              <a:t>Engaging and motivating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Collaborative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Learner ownership (choice &amp; flexibility)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Authentic, purposeful and real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Broad and interdisciplinary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Open-ended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Personalized</a:t>
            </a:r>
            <a:endParaRPr lang="en-US" sz="2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21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44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Supportive Social Environments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22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216" y="1412776"/>
            <a:ext cx="3775936" cy="225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3456384" cy="25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983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Gulf Islands Coaching and Coquitlam Mentoring Programs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23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96843"/>
            <a:ext cx="3924241" cy="27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813" y="4365104"/>
            <a:ext cx="2664296" cy="19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6933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00808"/>
            <a:ext cx="7010400" cy="4572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Engaging </a:t>
            </a:r>
            <a:r>
              <a:rPr lang="en-US" sz="2800" dirty="0"/>
              <a:t>and motivating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Collaborative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Learner ownership </a:t>
            </a:r>
            <a:r>
              <a:rPr lang="en-US" sz="2800" dirty="0" smtClean="0"/>
              <a:t>(</a:t>
            </a:r>
            <a:r>
              <a:rPr lang="en-US" sz="2800" dirty="0"/>
              <a:t>choice &amp; flexibility)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Authentic, purposeful and </a:t>
            </a:r>
            <a:r>
              <a:rPr lang="en-US" sz="2800" dirty="0"/>
              <a:t>real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Broad and i</a:t>
            </a:r>
            <a:r>
              <a:rPr lang="en-US" sz="2800" dirty="0" smtClean="0"/>
              <a:t>nterdisciplinary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Open-ended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Personalized</a:t>
            </a:r>
            <a:endParaRPr lang="en-US" sz="2800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010400" cy="838200"/>
          </a:xfrm>
        </p:spPr>
        <p:txBody>
          <a:bodyPr/>
          <a:lstStyle/>
          <a:p>
            <a:r>
              <a:rPr lang="en-CA" dirty="0" smtClean="0"/>
              <a:t>Learning, Teaching and Supporting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24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060848"/>
            <a:ext cx="16916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69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294" y="597630"/>
            <a:ext cx="7272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500" b="1" dirty="0" smtClean="0">
                <a:solidFill>
                  <a:srgbClr val="008080"/>
                </a:solidFill>
              </a:rPr>
              <a:t>QTL Conceptual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3320" y="3635084"/>
            <a:ext cx="201622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13628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34633" y="2405349"/>
            <a:ext cx="1929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Supporting teaching/learning practices</a:t>
            </a:r>
            <a:endParaRPr lang="en-CA" dirty="0"/>
          </a:p>
        </p:txBody>
      </p:sp>
      <p:pic>
        <p:nvPicPr>
          <p:cNvPr id="7" name="Picture 6" descr="QTL Framework ver 3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2" y="2259667"/>
            <a:ext cx="7722070" cy="3246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581" y="175979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Learning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80" y="3091017"/>
            <a:ext cx="14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92D050"/>
                </a:solidFill>
              </a:rPr>
              <a:t>Teaching</a:t>
            </a:r>
            <a:endParaRPr lang="en-CA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32" y="4505616"/>
            <a:ext cx="3458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Supporting teaching 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a</a:t>
            </a:r>
            <a:r>
              <a:rPr lang="en-CA" sz="2800" b="1" dirty="0" smtClean="0">
                <a:solidFill>
                  <a:srgbClr val="FF0000"/>
                </a:solidFill>
              </a:rPr>
              <a:t>nd learning practices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890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Dynamic Nature of Emerging and Enduring Practices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Enduring</a:t>
            </a:r>
          </a:p>
          <a:p>
            <a:r>
              <a:rPr lang="en-CA" dirty="0" smtClean="0"/>
              <a:t>Assessment (for, as, of)</a:t>
            </a:r>
          </a:p>
          <a:p>
            <a:r>
              <a:rPr lang="en-CA" dirty="0" smtClean="0"/>
              <a:t>Relationships</a:t>
            </a:r>
          </a:p>
          <a:p>
            <a:r>
              <a:rPr lang="en-CA" dirty="0" smtClean="0"/>
              <a:t>The basics</a:t>
            </a:r>
          </a:p>
          <a:p>
            <a:r>
              <a:rPr lang="en-CA" dirty="0" smtClean="0"/>
              <a:t>Differentiated Instruction</a:t>
            </a:r>
          </a:p>
          <a:p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Emerging</a:t>
            </a:r>
          </a:p>
          <a:p>
            <a:r>
              <a:rPr lang="en-CA" dirty="0" smtClean="0"/>
              <a:t>New basics</a:t>
            </a:r>
          </a:p>
          <a:p>
            <a:r>
              <a:rPr lang="en-CA" dirty="0" smtClean="0"/>
              <a:t>Coaching/collaboration</a:t>
            </a:r>
          </a:p>
          <a:p>
            <a:r>
              <a:rPr lang="en-CA" dirty="0" smtClean="0"/>
              <a:t>UDL-student centric</a:t>
            </a:r>
          </a:p>
          <a:p>
            <a:pPr algn="just"/>
            <a:r>
              <a:rPr lang="en-CA" dirty="0" smtClean="0"/>
              <a:t>Voice/choice</a:t>
            </a:r>
          </a:p>
          <a:p>
            <a:pPr algn="just"/>
            <a:r>
              <a:rPr lang="en-CA" dirty="0" smtClean="0"/>
              <a:t>Inquiry based</a:t>
            </a:r>
          </a:p>
          <a:p>
            <a:pPr algn="just"/>
            <a:r>
              <a:rPr lang="en-CA" dirty="0" smtClean="0"/>
              <a:t>Technology accelerates</a:t>
            </a:r>
          </a:p>
          <a:p>
            <a:pPr algn="just"/>
            <a:endParaRPr lang="en-CA" dirty="0" smtClean="0"/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31D-FB3D-4741-AD41-AD69A2E51890}" type="slidenum">
              <a:rPr lang="en-CA" smtClean="0">
                <a:solidFill>
                  <a:srgbClr val="000000"/>
                </a:solidFill>
              </a:rPr>
              <a:pPr/>
              <a:t>26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" name="Flowchart: Merge 12"/>
          <p:cNvSpPr/>
          <p:nvPr/>
        </p:nvSpPr>
        <p:spPr>
          <a:xfrm>
            <a:off x="5652120" y="5373216"/>
            <a:ext cx="2292302" cy="131693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Merge 13"/>
          <p:cNvSpPr/>
          <p:nvPr/>
        </p:nvSpPr>
        <p:spPr>
          <a:xfrm rot="10800000">
            <a:off x="1187624" y="5352058"/>
            <a:ext cx="2304256" cy="129305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8699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8080"/>
                </a:solidFill>
              </a:rPr>
              <a:t>Guiding Questions</a:t>
            </a:r>
            <a:endParaRPr lang="en-CA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does quality learning look like?</a:t>
            </a:r>
          </a:p>
          <a:p>
            <a:r>
              <a:rPr lang="en-CA" dirty="0"/>
              <a:t>What does quality teaching look like?</a:t>
            </a:r>
          </a:p>
          <a:p>
            <a:r>
              <a:rPr lang="en-CA" dirty="0"/>
              <a:t>How are we supporting teaching/learning practices?</a:t>
            </a:r>
          </a:p>
          <a:p>
            <a:r>
              <a:rPr lang="en-CA" dirty="0"/>
              <a:t>What is emerging?</a:t>
            </a:r>
          </a:p>
          <a:p>
            <a:r>
              <a:rPr lang="en-CA" dirty="0"/>
              <a:t>What is enduring?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27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06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008080"/>
                </a:solidFill>
              </a:rPr>
              <a:t>Connecting and Inspiring</a:t>
            </a:r>
            <a:endParaRPr lang="en-CA" sz="4000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CA" sz="3600" dirty="0" smtClean="0"/>
              <a:t>This process didn’t happen </a:t>
            </a:r>
            <a:r>
              <a:rPr lang="en-CA" sz="3600" u="sng" dirty="0" smtClean="0"/>
              <a:t>to</a:t>
            </a:r>
            <a:r>
              <a:rPr lang="en-CA" sz="3600" dirty="0" smtClean="0"/>
              <a:t> us</a:t>
            </a: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CA" sz="3600" dirty="0" smtClean="0"/>
              <a:t>We do not </a:t>
            </a:r>
            <a:r>
              <a:rPr lang="en-CA" sz="3600" dirty="0"/>
              <a:t>have all the answers </a:t>
            </a:r>
            <a:endParaRPr lang="en-CA" sz="3600" dirty="0" smtClean="0"/>
          </a:p>
          <a:p>
            <a:pPr>
              <a:spcAft>
                <a:spcPts val="1200"/>
              </a:spcAft>
            </a:pPr>
            <a:r>
              <a:rPr lang="en-CA" sz="3600" dirty="0" smtClean="0"/>
              <a:t>This is a process </a:t>
            </a:r>
            <a:r>
              <a:rPr lang="en-CA" sz="3600" dirty="0"/>
              <a:t>of </a:t>
            </a:r>
            <a:r>
              <a:rPr lang="en-CA" sz="3600" dirty="0" smtClean="0"/>
              <a:t>the teacher/learner/researcher</a:t>
            </a:r>
            <a:endParaRPr lang="en-US" sz="3600" dirty="0"/>
          </a:p>
          <a:p>
            <a:pPr>
              <a:spcAft>
                <a:spcPts val="1200"/>
              </a:spcAft>
            </a:pPr>
            <a:r>
              <a:rPr lang="en-CA" sz="3600" dirty="0"/>
              <a:t>Build on what is already </a:t>
            </a:r>
            <a:r>
              <a:rPr lang="en-CA" sz="3600" dirty="0" smtClean="0"/>
              <a:t>happening</a:t>
            </a:r>
          </a:p>
          <a:p>
            <a:pPr>
              <a:spcAft>
                <a:spcPts val="1200"/>
              </a:spcAft>
            </a:pPr>
            <a:r>
              <a:rPr lang="en-CA" sz="3600" dirty="0" smtClean="0"/>
              <a:t>Not scaling up</a:t>
            </a:r>
          </a:p>
          <a:p>
            <a:pPr>
              <a:spcAft>
                <a:spcPts val="1200"/>
              </a:spcAft>
            </a:pPr>
            <a:r>
              <a:rPr lang="en-CA" sz="3600" dirty="0" smtClean="0"/>
              <a:t>By affiliation, our learning grows</a:t>
            </a:r>
            <a:endParaRPr lang="en-CA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3" y="3861048"/>
            <a:ext cx="1368153" cy="271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555776" y="980728"/>
            <a:ext cx="5832648" cy="602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6 (Rocky Mountain)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Heather Brown </a:t>
            </a:r>
            <a:r>
              <a:rPr lang="en-CA" sz="4300" dirty="0" smtClean="0"/>
              <a:t>			</a:t>
            </a:r>
            <a:r>
              <a:rPr kumimoji="0" lang="en-CA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heather.brown@sd6.bc.ca</a:t>
            </a:r>
            <a:r>
              <a:rPr kumimoji="0" lang="en-CA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noProof="0" dirty="0" smtClean="0"/>
              <a:t>(Cheryl Lenardon, Stacy Decosse, Angela </a:t>
            </a:r>
            <a:r>
              <a:rPr lang="en-CA" sz="4300" noProof="0" smtClean="0"/>
              <a:t>Stott)	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43 (Coquitlam)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Nancy Bennett 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CA" sz="4300" dirty="0" err="1" smtClean="0">
                <a:solidFill>
                  <a:srgbClr val="009999"/>
                </a:solidFill>
              </a:rPr>
              <a:t>nlb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ennett@sd43.bc.ca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(Sylvia Russell, Nancy Carl, Elspeth </a:t>
            </a:r>
            <a:r>
              <a:rPr lang="en-CA" sz="4300" dirty="0" err="1" smtClean="0"/>
              <a:t>Anjos</a:t>
            </a:r>
            <a:r>
              <a:rPr lang="en-CA" sz="4300" dirty="0" smtClean="0"/>
              <a:t>)		@nlbennett2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45 (West Vancouver)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Liz Hill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	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lhill@sd45.bc.ca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(Gary Kern, Lynne Tomlinson,  Jeanette Laursoo)	@lizhill45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60 (Peace River North)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Petrucci  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spetrucci@prn.bc.ca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(Larry Espe, Dave Sloan, Jarrod Bell)		@s1pertucci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61 (Victoria)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Gord Mitchell    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gmitchell@sd61.bc.ca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(Deb Courville, Ingrid Fawcett, Nadine </a:t>
            </a:r>
            <a:r>
              <a:rPr lang="en-CA" sz="4300" dirty="0" err="1" smtClean="0"/>
              <a:t>Naughton</a:t>
            </a:r>
            <a:r>
              <a:rPr lang="en-CA" sz="4300" dirty="0" smtClean="0"/>
              <a:t>)	@gmitchell_sd61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 64 (Gulf Islands)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Shannon Shields   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sshields@sd64.bc.ca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(Jeff Hopkins, Kelda Logan, Lyall </a:t>
            </a:r>
            <a:r>
              <a:rPr lang="en-CA" sz="4300" dirty="0" err="1" smtClean="0"/>
              <a:t>Ruehlen</a:t>
            </a:r>
            <a:r>
              <a:rPr lang="en-CA" sz="4300" dirty="0" smtClean="0"/>
              <a:t>)		@</a:t>
            </a:r>
            <a:r>
              <a:rPr lang="en-CA" sz="4300" dirty="0" err="1" smtClean="0"/>
              <a:t>shannoneshields</a:t>
            </a: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 of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Cathy Elliott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</a:t>
            </a:r>
            <a:r>
              <a:rPr kumimoji="0" lang="en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cathy.elliott@gov.bc.ca</a:t>
            </a:r>
            <a:r>
              <a:rPr lang="en-CA" sz="4300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4300" dirty="0" smtClean="0"/>
              <a:t>(Rick Davis, Rueben Bronee, Debbie Kennedy)</a:t>
            </a:r>
            <a:endParaRPr kumimoji="0" lang="en-CA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0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Quality Teaching and Learning Initiative Team</a:t>
            </a:r>
            <a:endParaRPr lang="en-CA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CFD4-3C8F-4D2D-9069-184EEB1885CD}" type="slidenum">
              <a:rPr lang="en-CA" smtClean="0">
                <a:solidFill>
                  <a:srgbClr val="000000"/>
                </a:solidFill>
              </a:rPr>
              <a:pPr/>
              <a:t>3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010400" cy="838200"/>
          </a:xfrm>
        </p:spPr>
        <p:txBody>
          <a:bodyPr/>
          <a:lstStyle/>
          <a:p>
            <a:r>
              <a:rPr lang="en-CA" dirty="0" smtClean="0"/>
              <a:t>QTL Pieces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761524" y="5990897"/>
            <a:ext cx="249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Framework QTL group</a:t>
            </a:r>
          </a:p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198445" y="6129396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District Teams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104547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Multiple projects within districts</a:t>
            </a:r>
          </a:p>
          <a:p>
            <a:endParaRPr lang="en-CA" dirty="0"/>
          </a:p>
        </p:txBody>
      </p:sp>
      <p:pic>
        <p:nvPicPr>
          <p:cNvPr id="11267" name="Picture 3" descr="C:\Users\ephill193\AppData\Local\Microsoft\Windows\Temporary Internet Files\Content.Outlook\L63K2EFS\photo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691809"/>
            <a:ext cx="5715000" cy="42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66720" y="206084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QTL - 6 Districts + MOE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1437213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Ministry of Education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41105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010400" cy="838200"/>
          </a:xfrm>
        </p:spPr>
        <p:txBody>
          <a:bodyPr/>
          <a:lstStyle/>
          <a:p>
            <a:r>
              <a:rPr lang="en-CA" dirty="0" smtClean="0">
                <a:solidFill>
                  <a:srgbClr val="008080"/>
                </a:solidFill>
              </a:rPr>
              <a:t>Who are we learning from?</a:t>
            </a:r>
            <a:endParaRPr lang="en-CA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052736"/>
            <a:ext cx="7010400" cy="5400600"/>
          </a:xfrm>
        </p:spPr>
        <p:txBody>
          <a:bodyPr/>
          <a:lstStyle/>
          <a:p>
            <a:pPr>
              <a:buNone/>
            </a:pPr>
            <a:r>
              <a:rPr lang="en-CA" sz="1400" b="1" u="sng" dirty="0" smtClean="0"/>
              <a:t>Books:</a:t>
            </a:r>
            <a:endParaRPr lang="en-CA" sz="1400" dirty="0" smtClean="0"/>
          </a:p>
          <a:p>
            <a:r>
              <a:rPr lang="en-CA" sz="1400" b="1" dirty="0" smtClean="0"/>
              <a:t>DuFour, Rick</a:t>
            </a:r>
            <a:r>
              <a:rPr lang="en-CA" sz="1400" dirty="0" smtClean="0"/>
              <a:t>  </a:t>
            </a:r>
          </a:p>
          <a:p>
            <a:pPr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Leaders of Learning:  How District, School and Classroom Leaders Improve Student Achievement</a:t>
            </a:r>
            <a:r>
              <a:rPr lang="en-CA" sz="1400" dirty="0" smtClean="0"/>
              <a:t>, 2011;  and many other books</a:t>
            </a:r>
          </a:p>
          <a:p>
            <a:pPr>
              <a:buNone/>
            </a:pPr>
            <a:endParaRPr lang="en-CA" sz="800" b="1" dirty="0" smtClean="0"/>
          </a:p>
          <a:p>
            <a:r>
              <a:rPr lang="en-CA" sz="1400" b="1" dirty="0" smtClean="0"/>
              <a:t>Fullan, Michael</a:t>
            </a:r>
            <a:r>
              <a:rPr lang="en-CA" sz="1400" dirty="0" smtClean="0"/>
              <a:t> </a:t>
            </a:r>
          </a:p>
          <a:p>
            <a:pPr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Stratosphere:  Integrating Technology, Pedagogy, and Change Knowledge</a:t>
            </a:r>
            <a:r>
              <a:rPr lang="en-CA" sz="1400" dirty="0" smtClean="0"/>
              <a:t>,  2012 </a:t>
            </a:r>
          </a:p>
          <a:p>
            <a:pPr>
              <a:buNone/>
            </a:pPr>
            <a:r>
              <a:rPr lang="en-CA" sz="1400" dirty="0" smtClean="0"/>
              <a:t>	 </a:t>
            </a:r>
            <a:r>
              <a:rPr lang="en-CA" sz="1400" u="sng" dirty="0" smtClean="0"/>
              <a:t>Change Leader:  Learning to Do what Matters Most</a:t>
            </a:r>
            <a:r>
              <a:rPr lang="en-CA" sz="1400" dirty="0" smtClean="0"/>
              <a:t>,  2011</a:t>
            </a:r>
          </a:p>
          <a:p>
            <a:pPr>
              <a:buNone/>
            </a:pPr>
            <a:r>
              <a:rPr lang="en-CA" sz="1400" dirty="0" smtClean="0"/>
              <a:t>	 </a:t>
            </a:r>
            <a:r>
              <a:rPr lang="en-CA" sz="1400" u="sng" dirty="0" smtClean="0"/>
              <a:t>All Systems Go:  The Change Imperative for Whole System Reform</a:t>
            </a:r>
            <a:r>
              <a:rPr lang="en-CA" sz="1400" dirty="0" smtClean="0"/>
              <a:t>, 2010; and many other books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Fullan and Hargreaves </a:t>
            </a:r>
          </a:p>
          <a:p>
            <a:pPr>
              <a:buNone/>
            </a:pPr>
            <a:r>
              <a:rPr lang="en-CA" sz="800" dirty="0" smtClean="0"/>
              <a:t>	</a:t>
            </a:r>
            <a:r>
              <a:rPr lang="en-CA" sz="1400" u="sng" dirty="0" smtClean="0"/>
              <a:t>Professional Capital: Transforming Teaching in every School,</a:t>
            </a:r>
            <a:r>
              <a:rPr lang="en-CA" sz="1400" dirty="0" smtClean="0"/>
              <a:t>  2012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Hargreaves, Andy</a:t>
            </a:r>
            <a:r>
              <a:rPr lang="en-CA" sz="1400" dirty="0" smtClean="0"/>
              <a:t> </a:t>
            </a:r>
          </a:p>
          <a:p>
            <a:pPr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The Fourth Way:  The Inspiring Future for Educational Change</a:t>
            </a:r>
            <a:r>
              <a:rPr lang="en-CA" sz="1400" dirty="0" smtClean="0"/>
              <a:t>, 2009 </a:t>
            </a:r>
          </a:p>
          <a:p>
            <a:pPr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Sustainable Leadership</a:t>
            </a:r>
            <a:r>
              <a:rPr lang="en-CA" sz="1400" dirty="0" smtClean="0"/>
              <a:t>, 2005</a:t>
            </a:r>
          </a:p>
          <a:p>
            <a:pPr>
              <a:buNone/>
            </a:pPr>
            <a:endParaRPr lang="en-CA" sz="800" dirty="0" smtClean="0"/>
          </a:p>
          <a:p>
            <a:pPr>
              <a:buNone/>
            </a:pPr>
            <a:endParaRPr lang="en-CA" sz="800" dirty="0" smtClean="0"/>
          </a:p>
          <a:p>
            <a:pPr>
              <a:buNone/>
            </a:pPr>
            <a:endParaRPr lang="en-CA" sz="800" dirty="0" smtClean="0"/>
          </a:p>
          <a:p>
            <a:pPr>
              <a:buNone/>
            </a:pPr>
            <a:endParaRPr lang="en-CA" sz="800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010400" cy="838200"/>
          </a:xfrm>
        </p:spPr>
        <p:txBody>
          <a:bodyPr/>
          <a:lstStyle/>
          <a:p>
            <a:r>
              <a:rPr lang="en-CA" dirty="0" smtClean="0"/>
              <a:t>Who are we learning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836712"/>
            <a:ext cx="7010400" cy="5256584"/>
          </a:xfrm>
        </p:spPr>
        <p:txBody>
          <a:bodyPr/>
          <a:lstStyle/>
          <a:p>
            <a:pPr>
              <a:buNone/>
            </a:pPr>
            <a:r>
              <a:rPr lang="en-CA" sz="1400" b="1" u="sng" dirty="0" smtClean="0"/>
              <a:t>Books:</a:t>
            </a:r>
          </a:p>
          <a:p>
            <a:pPr>
              <a:buNone/>
            </a:pPr>
            <a:endParaRPr lang="en-CA" sz="1400" dirty="0" smtClean="0"/>
          </a:p>
          <a:p>
            <a:pPr>
              <a:spcBef>
                <a:spcPts val="0"/>
              </a:spcBef>
            </a:pPr>
            <a:r>
              <a:rPr lang="en-CA" sz="1400" b="1" dirty="0" smtClean="0"/>
              <a:t>Hattie, John</a:t>
            </a:r>
          </a:p>
          <a:p>
            <a:pPr>
              <a:spcBef>
                <a:spcPts val="0"/>
              </a:spcBef>
              <a:buNone/>
            </a:pPr>
            <a:r>
              <a:rPr lang="en-CA" sz="1400" b="1" dirty="0" smtClean="0"/>
              <a:t>	</a:t>
            </a:r>
            <a:r>
              <a:rPr lang="en-CA" sz="1400" u="sng" dirty="0" smtClean="0"/>
              <a:t>Visible Learning</a:t>
            </a:r>
            <a:r>
              <a:rPr lang="en-CA" sz="1400" dirty="0" smtClean="0"/>
              <a:t>, 2008   </a:t>
            </a:r>
          </a:p>
          <a:p>
            <a:pPr>
              <a:spcBef>
                <a:spcPts val="0"/>
              </a:spcBef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Visible Learning for Teachers: Maximizing Impact on Learning</a:t>
            </a:r>
            <a:r>
              <a:rPr lang="en-CA" sz="1400" dirty="0" smtClean="0"/>
              <a:t>, 2011</a:t>
            </a:r>
          </a:p>
          <a:p>
            <a:pPr>
              <a:spcBef>
                <a:spcPts val="0"/>
              </a:spcBef>
              <a:buNone/>
            </a:pPr>
            <a:endParaRPr lang="en-CA" sz="800" dirty="0" smtClean="0"/>
          </a:p>
          <a:p>
            <a:r>
              <a:rPr lang="en-CA" sz="1400" b="1" dirty="0" smtClean="0"/>
              <a:t>Kaser, Linda and Halbert, Judy</a:t>
            </a:r>
            <a:r>
              <a:rPr lang="en-CA" sz="1400" dirty="0" smtClean="0"/>
              <a:t> </a:t>
            </a:r>
          </a:p>
          <a:p>
            <a:pPr>
              <a:buNone/>
            </a:pPr>
            <a:r>
              <a:rPr lang="en-CA" sz="1400" dirty="0" smtClean="0"/>
              <a:t>	</a:t>
            </a:r>
            <a:r>
              <a:rPr lang="en-CA" sz="1400" u="sng" dirty="0" smtClean="0"/>
              <a:t>Leadership Mindsets:  Innovation and Learning in the Transformation of Schools</a:t>
            </a:r>
            <a:r>
              <a:rPr lang="en-CA" sz="1400" dirty="0" smtClean="0"/>
              <a:t>, 2009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Marzano , Robert</a:t>
            </a:r>
          </a:p>
          <a:p>
            <a:pPr>
              <a:buNone/>
            </a:pPr>
            <a:r>
              <a:rPr lang="en-CA" sz="800" dirty="0" smtClean="0"/>
              <a:t>	</a:t>
            </a:r>
            <a:r>
              <a:rPr lang="en-CA" sz="1400" u="sng" dirty="0" smtClean="0"/>
              <a:t>Teaching and Assessing 21st Century Skills, 2011; The Highly Engaged Classroom</a:t>
            </a:r>
            <a:r>
              <a:rPr lang="en-CA" sz="800" dirty="0" smtClean="0"/>
              <a:t>, </a:t>
            </a:r>
            <a:r>
              <a:rPr lang="en-CA" sz="1400" dirty="0" smtClean="0"/>
              <a:t>2010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Sahlberg, Pasi </a:t>
            </a:r>
          </a:p>
          <a:p>
            <a:pPr>
              <a:buNone/>
            </a:pPr>
            <a:r>
              <a:rPr lang="en-CA" sz="800" dirty="0" smtClean="0"/>
              <a:t>	</a:t>
            </a:r>
            <a:r>
              <a:rPr lang="en-CA" sz="1400" u="sng" dirty="0" smtClean="0"/>
              <a:t>Finnish Lessons</a:t>
            </a:r>
            <a:r>
              <a:rPr lang="en-CA" sz="1400" dirty="0" smtClean="0"/>
              <a:t>,  2010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Wiliam, Dylan and Black, Paul </a:t>
            </a:r>
          </a:p>
          <a:p>
            <a:pPr>
              <a:buNone/>
            </a:pPr>
            <a:r>
              <a:rPr lang="en-CA" sz="1400" b="1" dirty="0" smtClean="0"/>
              <a:t>	</a:t>
            </a:r>
            <a:r>
              <a:rPr lang="en-CA" sz="1400" u="sng" dirty="0" smtClean="0"/>
              <a:t>Inside the Black Box:  Raising Standards through Classroom Assessment</a:t>
            </a:r>
            <a:r>
              <a:rPr lang="en-CA" sz="1400" dirty="0" smtClean="0"/>
              <a:t>, 2005</a:t>
            </a:r>
          </a:p>
          <a:p>
            <a:pPr>
              <a:buNone/>
            </a:pPr>
            <a:endParaRPr lang="en-CA" sz="800" dirty="0" smtClean="0"/>
          </a:p>
          <a:p>
            <a:r>
              <a:rPr lang="en-CA" sz="1400" b="1" dirty="0" smtClean="0"/>
              <a:t>Zhao, Yong </a:t>
            </a:r>
          </a:p>
          <a:p>
            <a:pPr>
              <a:buNone/>
            </a:pPr>
            <a:r>
              <a:rPr lang="en-CA" sz="1400" b="1" dirty="0" smtClean="0"/>
              <a:t>	</a:t>
            </a:r>
            <a:r>
              <a:rPr lang="en-CA" sz="1400" u="sng" dirty="0" smtClean="0"/>
              <a:t>World Class Learners: Educating Creative and Entrepreneurial students</a:t>
            </a:r>
            <a:r>
              <a:rPr lang="en-CA" sz="1400" dirty="0" smtClean="0"/>
              <a:t>,  2012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010400" cy="838200"/>
          </a:xfrm>
        </p:spPr>
        <p:txBody>
          <a:bodyPr/>
          <a:lstStyle/>
          <a:p>
            <a:r>
              <a:rPr lang="en-CA" dirty="0" smtClean="0"/>
              <a:t>Who are we learning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196752"/>
            <a:ext cx="7010400" cy="5256584"/>
          </a:xfrm>
        </p:spPr>
        <p:txBody>
          <a:bodyPr/>
          <a:lstStyle/>
          <a:p>
            <a:pPr>
              <a:buNone/>
            </a:pPr>
            <a:r>
              <a:rPr lang="en-CA" sz="1400" b="1" u="sng" dirty="0" smtClean="0"/>
              <a:t>Articles/Publications</a:t>
            </a:r>
          </a:p>
          <a:p>
            <a:pPr>
              <a:buNone/>
            </a:pPr>
            <a:endParaRPr lang="en-CA" sz="1400" b="1" u="sng" dirty="0" smtClean="0"/>
          </a:p>
          <a:p>
            <a:pPr>
              <a:buNone/>
            </a:pPr>
            <a:r>
              <a:rPr lang="en-CA" sz="1400" b="1" dirty="0" smtClean="0"/>
              <a:t>Empowering Effective  Teachers - Readiness for Reform</a:t>
            </a:r>
            <a:r>
              <a:rPr lang="en-CA" sz="1400" dirty="0" smtClean="0"/>
              <a:t>, </a:t>
            </a:r>
          </a:p>
          <a:p>
            <a:pPr>
              <a:buNone/>
            </a:pPr>
            <a:r>
              <a:rPr lang="en-CA" sz="1400" dirty="0" smtClean="0"/>
              <a:t>	Bill and Melinda Gates Foundation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Closing the Talent Gap </a:t>
            </a:r>
            <a:r>
              <a:rPr lang="en-CA" sz="1400" dirty="0" smtClean="0"/>
              <a:t>, McKinsey and Company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Building a High Quality Teaching Profession</a:t>
            </a:r>
            <a:r>
              <a:rPr lang="en-CA" sz="1400" dirty="0" smtClean="0"/>
              <a:t>, OECD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The Learning Society</a:t>
            </a:r>
            <a:r>
              <a:rPr lang="en-CA" sz="1400" dirty="0" smtClean="0"/>
              <a:t>, Cisco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Learning from the Extremes</a:t>
            </a:r>
            <a:r>
              <a:rPr lang="en-CA" sz="1400" dirty="0" smtClean="0"/>
              <a:t>, Cisco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b="1" u="sng" dirty="0" smtClean="0"/>
          </a:p>
          <a:p>
            <a:pPr>
              <a:buNone/>
            </a:pPr>
            <a:r>
              <a:rPr lang="en-CA" sz="1400" b="1" u="sng" dirty="0" smtClean="0"/>
              <a:t/>
            </a:r>
            <a:br>
              <a:rPr lang="en-CA" sz="1400" b="1" u="sng" dirty="0" smtClean="0"/>
            </a:br>
            <a:endParaRPr lang="en-CA" sz="1400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010400" cy="838200"/>
          </a:xfrm>
        </p:spPr>
        <p:txBody>
          <a:bodyPr/>
          <a:lstStyle/>
          <a:p>
            <a:r>
              <a:rPr lang="en-CA" dirty="0" smtClean="0"/>
              <a:t>Who are we learning from?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340768"/>
            <a:ext cx="7010400" cy="5256584"/>
          </a:xfrm>
        </p:spPr>
        <p:txBody>
          <a:bodyPr/>
          <a:lstStyle/>
          <a:p>
            <a:pPr>
              <a:buNone/>
            </a:pPr>
            <a:r>
              <a:rPr lang="en-CA" sz="1400" b="1" u="sng" dirty="0" smtClean="0"/>
              <a:t>Articles/Publications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Choosing the Wrong Drivers for Whole System Reform</a:t>
            </a:r>
            <a:r>
              <a:rPr lang="en-CA" sz="1400" dirty="0" smtClean="0"/>
              <a:t>, Michael Fullan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Equipping Every Learner for the 21</a:t>
            </a:r>
            <a:r>
              <a:rPr lang="en-CA" sz="1400" b="1" baseline="30000" dirty="0" smtClean="0"/>
              <a:t>st</a:t>
            </a:r>
            <a:r>
              <a:rPr lang="en-CA" sz="1400" b="1" dirty="0" smtClean="0"/>
              <a:t> Century</a:t>
            </a:r>
            <a:r>
              <a:rPr lang="en-CA" sz="1400" dirty="0" smtClean="0"/>
              <a:t>, Cisco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Innovating to Learn, Learning to Innovate</a:t>
            </a:r>
            <a:r>
              <a:rPr lang="en-CA" sz="1400" dirty="0" smtClean="0"/>
              <a:t>, OECD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10 Ideas for 21</a:t>
            </a:r>
            <a:r>
              <a:rPr lang="en-CA" sz="1400" b="1" baseline="30000" dirty="0" smtClean="0"/>
              <a:t>st</a:t>
            </a:r>
            <a:r>
              <a:rPr lang="en-CA" sz="1400" b="1" dirty="0" smtClean="0"/>
              <a:t> Century Education</a:t>
            </a:r>
            <a:r>
              <a:rPr lang="en-CA" sz="1400" dirty="0" smtClean="0"/>
              <a:t>, Innovation Unit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r>
              <a:rPr lang="en-CA" sz="1400" b="1" dirty="0" smtClean="0"/>
              <a:t>Developing an Innovation Ecosystem for Education</a:t>
            </a:r>
            <a:r>
              <a:rPr lang="en-CA" sz="1400" dirty="0" smtClean="0"/>
              <a:t>, Valerie Hannon/Alec Patton/Julie Temperley – Innovation Unit</a:t>
            </a:r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dirty="0" smtClean="0"/>
          </a:p>
          <a:p>
            <a:pPr>
              <a:buNone/>
            </a:pPr>
            <a:endParaRPr lang="en-CA" sz="1400" b="1" u="sng" dirty="0" smtClean="0"/>
          </a:p>
          <a:p>
            <a:pPr>
              <a:buNone/>
            </a:pPr>
            <a:r>
              <a:rPr lang="en-CA" sz="1400" b="1" u="sng" dirty="0" smtClean="0"/>
              <a:t/>
            </a:r>
            <a:br>
              <a:rPr lang="en-CA" sz="1400" b="1" u="sng" dirty="0" smtClean="0"/>
            </a:br>
            <a:endParaRPr lang="en-CA" sz="1400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010400" cy="838200"/>
          </a:xfrm>
        </p:spPr>
        <p:txBody>
          <a:bodyPr/>
          <a:lstStyle/>
          <a:p>
            <a:r>
              <a:rPr lang="en-CA" sz="2800" dirty="0"/>
              <a:t>Teacher as learner/researcher/practitioner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International research</a:t>
            </a:r>
          </a:p>
          <a:p>
            <a:r>
              <a:rPr lang="en-CA" b="1" dirty="0" smtClean="0"/>
              <a:t>BC Education transformation</a:t>
            </a:r>
          </a:p>
          <a:p>
            <a:r>
              <a:rPr lang="en-CA" b="1" dirty="0" smtClean="0"/>
              <a:t>QTL Initiative</a:t>
            </a:r>
            <a:endParaRPr lang="en-CA" b="1" dirty="0"/>
          </a:p>
        </p:txBody>
      </p:sp>
      <p:pic>
        <p:nvPicPr>
          <p:cNvPr id="12290" name="Diagram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5161307" cy="363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Guiding Questions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does quality learning look like?</a:t>
            </a:r>
          </a:p>
          <a:p>
            <a:r>
              <a:rPr lang="en-CA" dirty="0" smtClean="0"/>
              <a:t>What does quality teaching look like?</a:t>
            </a:r>
          </a:p>
          <a:p>
            <a:r>
              <a:rPr lang="en-CA" dirty="0" smtClean="0"/>
              <a:t>How are we supporting teaching/learning practices?</a:t>
            </a:r>
          </a:p>
          <a:p>
            <a:r>
              <a:rPr lang="en-CA" dirty="0" smtClean="0"/>
              <a:t>What is emerging?</a:t>
            </a:r>
          </a:p>
          <a:p>
            <a:r>
              <a:rPr lang="en-CA" dirty="0" smtClean="0"/>
              <a:t>What is enduring?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31D-FB3D-4741-AD41-AD69A2E51890}" type="slidenum">
              <a:rPr lang="en-CA" smtClean="0">
                <a:solidFill>
                  <a:srgbClr val="000000"/>
                </a:solidFill>
              </a:rPr>
              <a:pPr/>
              <a:t>5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0597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402" y="597630"/>
            <a:ext cx="7272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500" b="1" dirty="0" smtClean="0">
                <a:solidFill>
                  <a:srgbClr val="009999"/>
                </a:solidFill>
              </a:rPr>
              <a:t>QTL Conceptual Framework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3320" y="3635084"/>
            <a:ext cx="201622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13628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34633" y="2405349"/>
            <a:ext cx="1929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Teaching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Supporting teaching/learning practices</a:t>
            </a:r>
            <a:endParaRPr lang="en-CA" dirty="0"/>
          </a:p>
        </p:txBody>
      </p:sp>
      <p:pic>
        <p:nvPicPr>
          <p:cNvPr id="7" name="Picture 6" descr="QTL Framework ver 3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2" y="2259667"/>
            <a:ext cx="7722070" cy="3246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581" y="1759795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Learning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80" y="3091017"/>
            <a:ext cx="148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92D050"/>
                </a:solidFill>
              </a:rPr>
              <a:t>Teaching</a:t>
            </a:r>
            <a:endParaRPr lang="en-CA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32" y="4505616"/>
            <a:ext cx="3458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Supporting teaching 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a</a:t>
            </a:r>
            <a:r>
              <a:rPr lang="en-CA" sz="2800" b="1" dirty="0" smtClean="0">
                <a:solidFill>
                  <a:srgbClr val="FF0000"/>
                </a:solidFill>
              </a:rPr>
              <a:t>nd learning practices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818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Our beginning…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Stories of innovation from each district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Common threads became OUR research base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Circular model of research/researcher, teacher/learner would guide us</a:t>
            </a:r>
          </a:p>
        </p:txBody>
      </p:sp>
    </p:spTree>
    <p:extLst>
      <p:ext uri="{BB962C8B-B14F-4D97-AF65-F5344CB8AC3E}">
        <p14:creationId xmlns:p14="http://schemas.microsoft.com/office/powerpoint/2010/main" val="221506601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Who are we learning from?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Michael Fullan </a:t>
            </a:r>
            <a:r>
              <a:rPr lang="en-US" sz="2400" dirty="0" smtClean="0"/>
              <a:t>and </a:t>
            </a:r>
            <a:r>
              <a:rPr lang="en-US" sz="2400" b="1" dirty="0" smtClean="0"/>
              <a:t>Andy Hargreaves </a:t>
            </a:r>
            <a:r>
              <a:rPr lang="en-US" sz="2400" dirty="0" smtClean="0"/>
              <a:t>on leadership and the change process</a:t>
            </a:r>
          </a:p>
          <a:p>
            <a:r>
              <a:rPr lang="en-US" sz="2400" b="1" dirty="0" smtClean="0"/>
              <a:t>Rick Dufour </a:t>
            </a:r>
            <a:r>
              <a:rPr lang="en-US" sz="2400" dirty="0" smtClean="0"/>
              <a:t>on Professional Learning Communities</a:t>
            </a:r>
          </a:p>
          <a:p>
            <a:r>
              <a:rPr lang="en-US" sz="2400" b="1" dirty="0" smtClean="0"/>
              <a:t>Bruce Wellman</a:t>
            </a:r>
            <a:r>
              <a:rPr lang="en-US" sz="2400" dirty="0" smtClean="0"/>
              <a:t>, </a:t>
            </a:r>
            <a:r>
              <a:rPr lang="en-US" sz="2400" b="1" dirty="0" smtClean="0"/>
              <a:t>Doug Reeves </a:t>
            </a:r>
            <a:r>
              <a:rPr lang="en-US" sz="2400" dirty="0" smtClean="0"/>
              <a:t>on leadership work</a:t>
            </a:r>
          </a:p>
          <a:p>
            <a:r>
              <a:rPr lang="en-US" sz="2400" b="1" dirty="0" smtClean="0"/>
              <a:t>Judy Halbert</a:t>
            </a:r>
            <a:r>
              <a:rPr lang="en-US" sz="2400" dirty="0" smtClean="0"/>
              <a:t>, </a:t>
            </a:r>
            <a:r>
              <a:rPr lang="en-US" sz="2400" b="1" dirty="0" smtClean="0"/>
              <a:t>Linda Kaser </a:t>
            </a:r>
            <a:r>
              <a:rPr lang="en-US" sz="2400" dirty="0" smtClean="0"/>
              <a:t>on the inquiry process and leadership mindsets</a:t>
            </a:r>
          </a:p>
          <a:p>
            <a:r>
              <a:rPr lang="en-US" sz="2400" b="1" dirty="0" smtClean="0"/>
              <a:t>Wiliam and Black </a:t>
            </a:r>
            <a:r>
              <a:rPr lang="en-US" sz="2400" dirty="0" smtClean="0"/>
              <a:t>on assessment</a:t>
            </a:r>
          </a:p>
          <a:p>
            <a:r>
              <a:rPr lang="en-US" sz="2400" b="1" dirty="0" smtClean="0"/>
              <a:t>John Hattie’s </a:t>
            </a:r>
            <a:r>
              <a:rPr lang="en-US" sz="2400" dirty="0" smtClean="0"/>
              <a:t>meta-analyses of research relating to student achievement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99230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ainted Hands Large no 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69895"/>
            <a:ext cx="6426662" cy="438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Making connections….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96752"/>
            <a:ext cx="6768752" cy="1385515"/>
          </a:xfrm>
        </p:spPr>
        <p:txBody>
          <a:bodyPr/>
          <a:lstStyle/>
          <a:p>
            <a:r>
              <a:rPr lang="en-US" dirty="0" smtClean="0"/>
              <a:t>Between research and conversations going on around our province of BC and within the Ministry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441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883</Words>
  <Application>Microsoft Macintosh PowerPoint</Application>
  <PresentationFormat>On-screen Show (4:3)</PresentationFormat>
  <Paragraphs>307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Classroom expectations</vt:lpstr>
      <vt:lpstr>Office Theme</vt:lpstr>
      <vt:lpstr>A Transformation Agenda:  a closer look at learning, teaching and supporting educators</vt:lpstr>
      <vt:lpstr>Quality Teaching and Learning Initiative</vt:lpstr>
      <vt:lpstr>QTL Pieces</vt:lpstr>
      <vt:lpstr>Teacher as learner/researcher/practitioner </vt:lpstr>
      <vt:lpstr>Guiding Questions </vt:lpstr>
      <vt:lpstr>PowerPoint Presentation</vt:lpstr>
      <vt:lpstr>Our beginning…</vt:lpstr>
      <vt:lpstr>Who are we learning from?</vt:lpstr>
      <vt:lpstr>Making connections….</vt:lpstr>
      <vt:lpstr>Who are we learning from internationally about small or large scale systems of innovation?</vt:lpstr>
      <vt:lpstr>What have we learned from the research?</vt:lpstr>
      <vt:lpstr>What have we learned from the research?</vt:lpstr>
      <vt:lpstr>Guiding Questions </vt:lpstr>
      <vt:lpstr>PowerPoint Presentation</vt:lpstr>
      <vt:lpstr>What is quality learning looking like?</vt:lpstr>
      <vt:lpstr>PowerPoint Presentation</vt:lpstr>
      <vt:lpstr>PowerPoint Presentation</vt:lpstr>
      <vt:lpstr> What is quality teaching looking like? </vt:lpstr>
      <vt:lpstr>Peace River North Farm Project</vt:lpstr>
      <vt:lpstr>Inquiry Model from Victoria</vt:lpstr>
      <vt:lpstr>How are we supporting teaching and learning practices?</vt:lpstr>
      <vt:lpstr>Supportive Social Environments</vt:lpstr>
      <vt:lpstr>Gulf Islands Coaching and Coquitlam Mentoring Programs</vt:lpstr>
      <vt:lpstr>Learning, Teaching and Supporting</vt:lpstr>
      <vt:lpstr>PowerPoint Presentation</vt:lpstr>
      <vt:lpstr>Dynamic Nature of Emerging and Enduring Practices</vt:lpstr>
      <vt:lpstr>Guiding Questions</vt:lpstr>
      <vt:lpstr>Connecting and Inspiring</vt:lpstr>
      <vt:lpstr>PowerPoint Presentation</vt:lpstr>
      <vt:lpstr>Who are we learning from?</vt:lpstr>
      <vt:lpstr>Who are we learning from?</vt:lpstr>
      <vt:lpstr>Who are we learning from?</vt:lpstr>
      <vt:lpstr>Who are we learning from?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dekenned</dc:creator>
  <cp:lastModifiedBy>Rachel Moll</cp:lastModifiedBy>
  <cp:revision>109</cp:revision>
  <dcterms:created xsi:type="dcterms:W3CDTF">2012-11-01T21:18:31Z</dcterms:created>
  <dcterms:modified xsi:type="dcterms:W3CDTF">2013-03-07T18:12:48Z</dcterms:modified>
</cp:coreProperties>
</file>